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00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FE07F-682C-4E56-B74D-F559A1426B32}" type="datetimeFigureOut">
              <a:rPr lang="fr-FR" smtClean="0"/>
              <a:pPr/>
              <a:t>03/05/2016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5256B-CE98-461D-8676-83C5782220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51520" y="116632"/>
          <a:ext cx="8676450" cy="6644531"/>
        </p:xfrm>
        <a:graphic>
          <a:graphicData uri="http://schemas.openxmlformats.org/drawingml/2006/table">
            <a:tbl>
              <a:tblPr/>
              <a:tblGrid>
                <a:gridCol w="1253332"/>
                <a:gridCol w="1204895"/>
                <a:gridCol w="1253332"/>
                <a:gridCol w="1253332"/>
                <a:gridCol w="1253332"/>
                <a:gridCol w="1253332"/>
                <a:gridCol w="1204895"/>
              </a:tblGrid>
              <a:tr h="76659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Enjeu: Herbiers de zostères marines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herbiers de zostères marines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(source: Lepareur 2011 Evaluation etat de conservation des habitats naturels marins à l'echelle d'un site N2000 - guide méthodologique): http://spn.mnhn.fr/spn_rapports/archivage_rapports/2011/SPN%202011%20-%203%20-%20Rapport_EC_habmar_V1final2.pdf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85886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2166" marR="2166" marT="216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38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surfaces connues des herbiers de zostères marines (42 ha réf. TBM2012)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5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Herbiers de zostères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Surface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satellitaire, aéroportée,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acoustique + vérité terrain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(Vidéo) 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92521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ENJEU PRIORITAIRE (habitat en danger de disparition, habitat OSPAR, rôle fonctionnel important, 1% de la surface du réseau ATL)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029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structure physique des herbiers de zostères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densité (nbre pied/m²)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plongée, lunettes de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Calfa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vidéo,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quadrats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2567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de fragmentation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plongée, lunettes de Calfa, vidéo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8913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fonctionnalités actuelles (dont les potentialités d'accueil pour les espèces clés)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Présence/absence faune clé + surface foliaire, biomasse foliaire, indice de maladies, epiphytes, brouteurs, faune associée (richesse spécifique, abondance et indice de Shannon)…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quadrats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carottes, 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prélevements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2388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137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70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7166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6061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166" marR="2166" marT="21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79512" y="116636"/>
          <a:ext cx="8856983" cy="6509357"/>
        </p:xfrm>
        <a:graphic>
          <a:graphicData uri="http://schemas.openxmlformats.org/drawingml/2006/table">
            <a:tbl>
              <a:tblPr/>
              <a:tblGrid>
                <a:gridCol w="1075666"/>
                <a:gridCol w="1154615"/>
                <a:gridCol w="1368433"/>
                <a:gridCol w="1368433"/>
                <a:gridCol w="1368433"/>
                <a:gridCol w="1366788"/>
                <a:gridCol w="1154615"/>
              </a:tblGrid>
              <a:tr h="54646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Enjeu: Bancs de maërl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bancs de maërl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(source: Lepareur 2011 Evaluation etat de conservation des habitats naturels marins à l'echelle d'un site N2000 - guide méthodologique)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7167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3014" marR="3014" marT="3014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60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surfaces connues des bancs de maërl (137 ha réf. TBM2012) - aucune regression acceptée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Bancs de maërl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acoustique + vérité terrain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(benne/vidéo/plongée) 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673977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PRIORITAIRE (habitat en danger de disparition, habitat OSPAR, rôle fonctionnel important)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230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l'état de vitalité du maërl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 maërl vivant/ surface totale du banc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acoustique + vérité terrain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(benne/vidéo/plongée) 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69572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fonctionnalités actuelles connues (dont les potentialités d'accueil pour les espèces clés)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Présence/absence d'espèces (nécrophages?)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observations et évaluation abondance (benne, plongée, vidéo)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546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14" marR="3014" marT="3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79513" y="116633"/>
          <a:ext cx="8784974" cy="6574372"/>
        </p:xfrm>
        <a:graphic>
          <a:graphicData uri="http://schemas.openxmlformats.org/drawingml/2006/table">
            <a:tbl>
              <a:tblPr/>
              <a:tblGrid>
                <a:gridCol w="1313877"/>
                <a:gridCol w="1108584"/>
                <a:gridCol w="1313877"/>
                <a:gridCol w="1313877"/>
                <a:gridCol w="1313877"/>
                <a:gridCol w="1312298"/>
                <a:gridCol w="1108584"/>
              </a:tblGrid>
              <a:tr h="90754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Enjeu: Récifs d'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Hermelles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circalittoraux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récifs d'</a:t>
                      </a:r>
                      <a:r>
                        <a:rPr lang="fr-FR" sz="9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hermelles</a:t>
                      </a:r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fr-FR" sz="9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circalittoraux</a:t>
                      </a:r>
                      <a:endParaRPr lang="fr-FR" sz="9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(source: Lepareur 2011 Evaluation etat de conservation des habitats naturels marins à l'echelle d'un site N2000 - guide méthodologique)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386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2853" marR="2853" marT="2853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4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Maintien des surfaces connues des récifs d'</a:t>
                      </a:r>
                      <a:r>
                        <a:rPr lang="fr-FR" sz="9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hermelles</a:t>
                      </a:r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(193 ha réf. TBM2012)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Récifs/placage d'hermelles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6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 du récif 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acoustique + vérité terrain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(benne/vidéo/plongée) 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826198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PRIORITAIRE (habitat en danger de disparition, habitat OSPAR, rôle fonctionnel important, 88% de la surface du réseau ATL)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621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structure physique des récifs et placages d'hermelles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fragmentation: % de recouvrement du substrat par les tubes 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acoustique + vérité terrain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(benne/vidéo/plongée) 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516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longueur des tubes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3528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de consolidation du récif (simple placage, petit récif, matrice de tubes)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9788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fonctionnalités actuelles ?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Présence/absence faune clé, richesse spécifique, abondance, indice de Shannon 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observations et évaluation abondance (benne, plongée, vidéo)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273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214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98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403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8570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3108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853" marR="2853" marT="28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01878" y="119533"/>
          <a:ext cx="8964487" cy="6615820"/>
        </p:xfrm>
        <a:graphic>
          <a:graphicData uri="http://schemas.openxmlformats.org/drawingml/2006/table">
            <a:tbl>
              <a:tblPr/>
              <a:tblGrid>
                <a:gridCol w="919434"/>
                <a:gridCol w="927688"/>
                <a:gridCol w="1241080"/>
                <a:gridCol w="283056"/>
                <a:gridCol w="958024"/>
                <a:gridCol w="957465"/>
                <a:gridCol w="283617"/>
                <a:gridCol w="1241806"/>
                <a:gridCol w="1075796"/>
                <a:gridCol w="1076521"/>
              </a:tblGrid>
              <a:tr h="47500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Enjeu: roches infralittorales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laminaires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(source: Lepareur 2011 Evaluation etat de conservation des habitats naturels marins à l'echelle d'un site N2000 - guide méthodologique)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 suivi zone immersion - protocole DCE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49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2310" marR="2310" marT="231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surfaces connues des laminaires et des macro algues (516 ha et 1414 ha respectivement réf. TBM2012)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Laminaires et macroalgues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Surfaces et répartition spatiale des champs de laminaires et de  macro algues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Limite inférieure des ceintures de laminaires et macroalgues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Pourcentage de laminaires perennes (Laminaria hyperborea) / laminaires opportunistes ( Sacchoriza polyschides) et par rapport aux autres algues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Interprétation imagerie acoustique + Plongée avec transects et quadrats 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surfaces pas couvert par le protocole DCE et donc par le suivi de la zone d'immersion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 quadrats « flore » sont réalisés au sein de l’infralittoral inférieur si celui-ci n’est pas représenté par une bathymétrie (-3m, -8m ou -13m C.M)</a:t>
                      </a:r>
                    </a:p>
                  </a:txBody>
                  <a:tcPr marL="2310" marR="2310" marT="23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0255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PRIORITAIRE (habitat en aire de répartition réduite, rôle fonctionnel important, 1,2% de la surface du réseau ATL et 4,1% pour les laminaires)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704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structure physique des laminaires et macroalgues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densité pieds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Plongée avec transects et quadrats 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 quadrats « flore » sont réalisés au sein de l’infralittoral inférieur si celui-ci n’est pas représenté par une bathymétrie (-3m, -8m ou -13m C.M)</a:t>
                      </a:r>
                    </a:p>
                  </a:txBody>
                  <a:tcPr marL="2310" marR="2310" marT="23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149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des fonctionnalités actuelles 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Pourcentage de laminaires perennes (Laminaria hyperborea) / laminaires opportunistes ( Sacchoriza polyschides) et par rapport aux autres algues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Epibioses des stipes de Laminaria hyperborea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Plongée avec transects et quadrats 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 épibioses des stipes de Laminaria hyperborea sont étudiées (dans l'infralittoral supérieur et l'infralittoral inférieur)</a:t>
                      </a:r>
                    </a:p>
                  </a:txBody>
                  <a:tcPr marL="2310" marR="2310" marT="23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1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- des quadrats "diversité, densité de la strate arbustive et</a:t>
                      </a:r>
                    </a:p>
                  </a:txBody>
                  <a:tcPr marL="2310" marR="2310" marT="23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442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2310" marR="2310" marT="23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35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2310" marR="2310" marT="23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0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55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310" marR="2310" marT="23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310" marR="2310" marT="23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67544" y="980728"/>
          <a:ext cx="8424935" cy="4176466"/>
        </p:xfrm>
        <a:graphic>
          <a:graphicData uri="http://schemas.openxmlformats.org/drawingml/2006/table">
            <a:tbl>
              <a:tblPr/>
              <a:tblGrid>
                <a:gridCol w="841836"/>
                <a:gridCol w="1312446"/>
                <a:gridCol w="769491"/>
                <a:gridCol w="911989"/>
                <a:gridCol w="911989"/>
                <a:gridCol w="1312446"/>
                <a:gridCol w="1312446"/>
                <a:gridCol w="175382"/>
                <a:gridCol w="175382"/>
                <a:gridCol w="175382"/>
                <a:gridCol w="175382"/>
                <a:gridCol w="175382"/>
                <a:gridCol w="175382"/>
              </a:tblGrid>
              <a:tr h="6341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Enjeu: sables moyens, grossiers et mal triés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sables moyen, grossiers et mal triés (1110-2,3,4)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(sources: Lepareur 2011 Evaluation etat de conservation des habitats naturels marins à l'echelle d'un site N2000 - guide méthodologique) + données issues de TBM pour faire un suivi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398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2573" marR="2573" marT="2573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374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SECONDAIRE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structure physique et des fonctionnalités des sables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Structure et fonctions des sables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granulométrie</a:t>
                      </a:r>
                      <a:b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richesse spécifique, abondance, indice de Shannon, AMBI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Benne, drague (cf protocole etat initial TBM pour être cohérent ds le suivi + protocole Benthoval en cours de developpement)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41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CF protocoele suivi immersion</a:t>
                      </a: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31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18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1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1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1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57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573" marR="2573" marT="25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573" marR="2573" marT="25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229601" cy="4530051"/>
        </p:xfrm>
        <a:graphic>
          <a:graphicData uri="http://schemas.openxmlformats.org/drawingml/2006/table">
            <a:tbl>
              <a:tblPr/>
              <a:tblGrid>
                <a:gridCol w="836835"/>
                <a:gridCol w="1557442"/>
                <a:gridCol w="906571"/>
                <a:gridCol w="906571"/>
                <a:gridCol w="906571"/>
                <a:gridCol w="1557442"/>
                <a:gridCol w="1558169"/>
              </a:tblGrid>
              <a:tr h="4306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Enjeu: roches et blocs </a:t>
                      </a:r>
                      <a:r>
                        <a:rPr lang="fr-FR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circalittoraux</a:t>
                      </a:r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côtiers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maintenir le bon état de conservation des roches et blocs </a:t>
                      </a:r>
                      <a:r>
                        <a:rPr lang="fr-FR" sz="9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circalittoraux</a:t>
                      </a:r>
                      <a:r>
                        <a:rPr lang="fr-FR" sz="9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(1170-R09.01.01/05)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(sources: Lepareur 2011 Evaluation etat de conservation des habitats naturels marins à l'echelle d'un site N2000 - guide méthodologique) + données issues de TBM pour faire un suivi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8809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2903" marR="2903" marT="2903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52223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SECONDAIRE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surface des roches et blocs 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Structure et fonctions des roches et blocs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surface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sonar, plongée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691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structure physique et fonctionnalités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diversité des espèces présentes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camera sous marine tractée, plongée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0903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Restaurer la fonctionnalité de la zone de transition entre l’habitat rocheux et la Grande Vasière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richesse spécifique, abondance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pêche chalut de fond/à perche sur zones franches/plongée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585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13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585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585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585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585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903" marR="2903" marT="2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67544" y="836712"/>
          <a:ext cx="8229600" cy="5177439"/>
        </p:xfrm>
        <a:graphic>
          <a:graphicData uri="http://schemas.openxmlformats.org/drawingml/2006/table">
            <a:tbl>
              <a:tblPr/>
              <a:tblGrid>
                <a:gridCol w="977265"/>
                <a:gridCol w="1224796"/>
                <a:gridCol w="1192649"/>
                <a:gridCol w="1192649"/>
                <a:gridCol w="1192649"/>
                <a:gridCol w="1224796"/>
                <a:gridCol w="1224796"/>
              </a:tblGrid>
              <a:tr h="44933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Enjeu: Grand dauphin et Marsouin commun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Objectif à long terme: concourir au bon état de conservation des populations de Grands dauphins et Marsouins communs 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Protocoles de suivi 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2484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État souhaité</a:t>
                      </a:r>
                    </a:p>
                  </a:txBody>
                  <a:tcPr marL="3200" marR="3200" marT="320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Niveau(x) d'exigence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Indicateur d'état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Métriques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3004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l'accessibilité au site pour ces deux espèces (déplacements/transit) 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Fréquentation du site par les 2 espèces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comportements de fuite ou d'évitement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comportement: observations 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630041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ENJEU SECONDAIRE (statuts UICN "peu préocupant" pour le Grand dauphin et "quasi-menacé" pour le Marsouin commun - facade Atlantique importante pour ces 2 espèces - site N2000 peu fréquenté par ces espèces: très côtier pour le Grand dauphin et en limite sud d'aire de concentration pour le Marsouin commun)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Maintien de la disponibilité de la ressource alimentaire pour ces deux espèces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qualité et quantité de la ressource alimentaire pour ces 2 espèces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ressources alimentaires: campagnes halieutiques Ifremer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7866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Concourir au maintien de la dynamique des populations de Manche Atlantique et de leurs effectifs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taux de fréquentation du site par les 2 espèces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PdS DCSMM (RNE, SAMM) + observations opportunistes + OBSMAM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17534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 à moyen/court terme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actions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3506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Facteurs d'influence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Niveaux d'exigence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Objectifs opérationnels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Actions/Opérations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534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968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4968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  <a:tr h="73792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1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200" marR="3200" marT="32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1301</Words>
  <Application>Microsoft Office PowerPoint</Application>
  <PresentationFormat>Affichage à l'écran (4:3)</PresentationFormat>
  <Paragraphs>302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Sophie CAPLANNE</dc:creator>
  <cp:lastModifiedBy>Sophie CAPLANNE</cp:lastModifiedBy>
  <cp:revision>2</cp:revision>
  <dcterms:created xsi:type="dcterms:W3CDTF">2016-05-03T07:42:55Z</dcterms:created>
  <dcterms:modified xsi:type="dcterms:W3CDTF">2016-05-03T07:56:07Z</dcterms:modified>
</cp:coreProperties>
</file>